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270" r:id="rId2"/>
    <p:sldId id="278" r:id="rId3"/>
    <p:sldId id="271" r:id="rId4"/>
    <p:sldId id="272" r:id="rId5"/>
    <p:sldId id="260" r:id="rId6"/>
    <p:sldId id="261" r:id="rId7"/>
    <p:sldId id="279" r:id="rId8"/>
    <p:sldId id="280" r:id="rId9"/>
    <p:sldId id="262" r:id="rId10"/>
    <p:sldId id="264" r:id="rId11"/>
    <p:sldId id="274" r:id="rId12"/>
    <p:sldId id="275" r:id="rId13"/>
    <p:sldId id="281" r:id="rId14"/>
    <p:sldId id="276"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C1318C9-17FD-AE4E-BD06-447936511508}" type="datetimeFigureOut">
              <a:rPr lang="en-US" smtClean="0"/>
              <a:pPr/>
              <a:t>4/3/2019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2733AA3-EC2B-2543-A7A5-7E73AA194423}" type="slidenum">
              <a:rPr lang="en-US" smtClean="0"/>
              <a:pPr/>
              <a:t>‹#›</a:t>
            </a:fld>
            <a:endParaRPr lang="en-US"/>
          </a:p>
        </p:txBody>
      </p:sp>
    </p:spTree>
    <p:extLst>
      <p:ext uri="{BB962C8B-B14F-4D97-AF65-F5344CB8AC3E}">
        <p14:creationId xmlns:p14="http://schemas.microsoft.com/office/powerpoint/2010/main" val="8487602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3B1617-8D68-124F-A9FD-B56431B5EEF7}" type="datetimeFigureOut">
              <a:rPr lang="en-US" smtClean="0"/>
              <a:pPr/>
              <a:t>4/3/2019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15962D-5C26-D142-BF5F-E992E497FB60}" type="slidenum">
              <a:rPr lang="en-US" smtClean="0"/>
              <a:pPr/>
              <a:t>‹#›</a:t>
            </a:fld>
            <a:endParaRPr lang="en-US"/>
          </a:p>
        </p:txBody>
      </p:sp>
    </p:spTree>
    <p:extLst>
      <p:ext uri="{BB962C8B-B14F-4D97-AF65-F5344CB8AC3E}">
        <p14:creationId xmlns:p14="http://schemas.microsoft.com/office/powerpoint/2010/main" val="169418788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UFS_PPT-04.jpg"/>
          <p:cNvPicPr>
            <a:picLocks noChangeAspect="1"/>
          </p:cNvPicPr>
          <p:nvPr userDrawn="1"/>
        </p:nvPicPr>
        <p:blipFill>
          <a:blip r:embed="rId2"/>
          <a:stretch>
            <a:fillRect/>
          </a:stretch>
        </p:blipFill>
        <p:spPr>
          <a:xfrm>
            <a:off x="0" y="685"/>
            <a:ext cx="9144000" cy="6856629"/>
          </a:xfrm>
          <a:prstGeom prst="rect">
            <a:avLst/>
          </a:prstGeom>
        </p:spPr>
      </p:pic>
      <p:sp>
        <p:nvSpPr>
          <p:cNvPr id="2" name="Title 1"/>
          <p:cNvSpPr>
            <a:spLocks noGrp="1"/>
          </p:cNvSpPr>
          <p:nvPr>
            <p:ph type="ctrTitle"/>
          </p:nvPr>
        </p:nvSpPr>
        <p:spPr>
          <a:xfrm>
            <a:off x="259869" y="1850737"/>
            <a:ext cx="2559033" cy="2570903"/>
          </a:xfrm>
        </p:spPr>
        <p:txBody>
          <a:bodyPr anchor="t">
            <a:normAutofit/>
          </a:bodyPr>
          <a:lstStyle>
            <a:lvl1pPr algn="l">
              <a:defRPr sz="2800" b="0" i="0">
                <a:solidFill>
                  <a:schemeClr val="bg1"/>
                </a:solidFill>
                <a:latin typeface="Arial Bold"/>
                <a:cs typeface="Arial Bold"/>
              </a:defRPr>
            </a:lvl1pPr>
          </a:lstStyle>
          <a:p>
            <a:r>
              <a:rPr lang="en-US"/>
              <a:t>Click to edit Master title style</a:t>
            </a:r>
          </a:p>
        </p:txBody>
      </p:sp>
      <p:sp>
        <p:nvSpPr>
          <p:cNvPr id="3" name="Subtitle 2"/>
          <p:cNvSpPr>
            <a:spLocks noGrp="1"/>
          </p:cNvSpPr>
          <p:nvPr>
            <p:ph type="subTitle" idx="1"/>
          </p:nvPr>
        </p:nvSpPr>
        <p:spPr>
          <a:xfrm>
            <a:off x="3162920" y="1897200"/>
            <a:ext cx="2895600" cy="2570903"/>
          </a:xfrm>
        </p:spPr>
        <p:txBody>
          <a:bodyPr anchor="t">
            <a:normAutofit/>
          </a:bodyPr>
          <a:lstStyle>
            <a:lvl1pPr marL="0" indent="0" algn="r">
              <a:buNone/>
              <a:defRPr sz="1600" b="0" i="0">
                <a:solidFill>
                  <a:schemeClr val="bg1"/>
                </a:solidFill>
                <a:latin typeface="Arial Bold"/>
                <a:cs typeface="Arial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3924920" y="4056515"/>
            <a:ext cx="2133600" cy="365125"/>
          </a:xfrm>
          <a:prstGeom prst="rect">
            <a:avLst/>
          </a:prstGeom>
        </p:spPr>
        <p:txBody>
          <a:bodyPr/>
          <a:lstStyle>
            <a:lvl1pPr algn="r">
              <a:defRPr sz="1200">
                <a:solidFill>
                  <a:schemeClr val="tx1"/>
                </a:solidFill>
              </a:defRPr>
            </a:lvl1pPr>
          </a:lstStyle>
          <a:p>
            <a:fld id="{3FA49D13-C206-444B-A87B-FBCAC20DDB9A}" type="datetime4">
              <a:rPr lang="en-US" smtClean="0"/>
              <a:pPr/>
              <a:t>April 3, 2019</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661653"/>
            <a:ext cx="8229600" cy="570391"/>
          </a:xfrm>
        </p:spPr>
        <p:txBody>
          <a:bodyPr anchor="t">
            <a:normAutofit/>
          </a:bodyPr>
          <a:lstStyle>
            <a:lvl1pPr algn="l">
              <a:defRPr sz="2700" b="1" i="0">
                <a:solidFill>
                  <a:schemeClr val="tx1">
                    <a:lumMod val="65000"/>
                    <a:lumOff val="35000"/>
                  </a:schemeClr>
                </a:solidFill>
                <a:latin typeface="Arial Bold"/>
                <a:cs typeface="Arial Bold"/>
              </a:defRPr>
            </a:lvl1pPr>
          </a:lstStyle>
          <a:p>
            <a:r>
              <a:rPr lang="en-US" dirty="0"/>
              <a:t>CONTENT</a:t>
            </a:r>
            <a:br>
              <a:rPr lang="en-US" dirty="0"/>
            </a:br>
            <a:endParaRPr lang="en-US" dirty="0"/>
          </a:p>
        </p:txBody>
      </p:sp>
      <p:sp>
        <p:nvSpPr>
          <p:cNvPr id="3" name="Content Placeholder 2"/>
          <p:cNvSpPr>
            <a:spLocks noGrp="1"/>
          </p:cNvSpPr>
          <p:nvPr>
            <p:ph idx="1"/>
          </p:nvPr>
        </p:nvSpPr>
        <p:spPr>
          <a:xfrm>
            <a:off x="457200" y="1398509"/>
            <a:ext cx="8229600" cy="3173385"/>
          </a:xfrm>
        </p:spPr>
        <p:txBody>
          <a:bodyPr anchor="t">
            <a:normAutofit/>
          </a:bodyPr>
          <a:lstStyle>
            <a:lvl1pPr algn="l">
              <a:defRPr sz="1800">
                <a:solidFill>
                  <a:schemeClr val="tx1">
                    <a:lumMod val="65000"/>
                    <a:lumOff val="35000"/>
                  </a:schemeClr>
                </a:solidFill>
                <a:latin typeface="Arial"/>
                <a:cs typeface="Arial"/>
              </a:defRPr>
            </a:lvl1pPr>
            <a:lvl2pPr algn="l">
              <a:defRPr sz="1800">
                <a:solidFill>
                  <a:schemeClr val="tx1">
                    <a:lumMod val="65000"/>
                    <a:lumOff val="35000"/>
                  </a:schemeClr>
                </a:solidFill>
                <a:latin typeface="Arial"/>
                <a:cs typeface="Arial"/>
              </a:defRPr>
            </a:lvl2pPr>
            <a:lvl3pPr algn="l">
              <a:defRPr sz="1800">
                <a:solidFill>
                  <a:schemeClr val="tx1">
                    <a:lumMod val="65000"/>
                    <a:lumOff val="35000"/>
                  </a:schemeClr>
                </a:solidFill>
                <a:latin typeface="Arial"/>
                <a:cs typeface="Arial"/>
              </a:defRPr>
            </a:lvl3pPr>
            <a:lvl4pPr algn="l">
              <a:defRPr sz="1800">
                <a:solidFill>
                  <a:schemeClr val="tx1">
                    <a:lumMod val="65000"/>
                    <a:lumOff val="35000"/>
                  </a:schemeClr>
                </a:solidFill>
                <a:latin typeface="Arial"/>
                <a:cs typeface="Arial"/>
              </a:defRPr>
            </a:lvl4pPr>
            <a:lvl5pPr algn="l">
              <a:defRPr sz="1800">
                <a:solidFill>
                  <a:schemeClr val="tx1">
                    <a:lumMod val="65000"/>
                    <a:lumOff val="35000"/>
                  </a:schemeClr>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6" name="Picture 5" descr="UFS_PPT-05.jpg"/>
          <p:cNvPicPr>
            <a:picLocks noChangeAspect="1"/>
          </p:cNvPicPr>
          <p:nvPr userDrawn="1"/>
        </p:nvPicPr>
        <p:blipFill>
          <a:blip r:embed="rId2"/>
          <a:stretch>
            <a:fillRect/>
          </a:stretch>
        </p:blipFill>
        <p:spPr>
          <a:xfrm>
            <a:off x="0" y="4816880"/>
            <a:ext cx="9144000" cy="2040533"/>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300">
                <a:solidFill>
                  <a:srgbClr val="595959"/>
                </a:solidFill>
              </a:defRPr>
            </a:lvl1pPr>
          </a:lstStyle>
          <a:p>
            <a:r>
              <a:rPr lang="en-US"/>
              <a:t>Click to edit Master title style</a:t>
            </a:r>
          </a:p>
        </p:txBody>
      </p:sp>
      <p:sp>
        <p:nvSpPr>
          <p:cNvPr id="3" name="Content Placeholder 2"/>
          <p:cNvSpPr>
            <a:spLocks noGrp="1"/>
          </p:cNvSpPr>
          <p:nvPr>
            <p:ph sz="half" idx="1"/>
          </p:nvPr>
        </p:nvSpPr>
        <p:spPr>
          <a:xfrm>
            <a:off x="457200" y="1248229"/>
            <a:ext cx="4038600" cy="4525963"/>
          </a:xfrm>
        </p:spPr>
        <p:txBody>
          <a:bodyPr/>
          <a:lstStyle>
            <a:lvl1pPr>
              <a:defRPr sz="2300">
                <a:solidFill>
                  <a:srgbClr val="595959"/>
                </a:solidFill>
              </a:defRPr>
            </a:lvl1pPr>
            <a:lvl2pPr>
              <a:defRPr sz="2300">
                <a:solidFill>
                  <a:srgbClr val="595959"/>
                </a:solidFill>
              </a:defRPr>
            </a:lvl2pPr>
            <a:lvl3pPr>
              <a:defRPr sz="2300">
                <a:solidFill>
                  <a:srgbClr val="595959"/>
                </a:solidFill>
              </a:defRPr>
            </a:lvl3pPr>
            <a:lvl4pPr>
              <a:defRPr sz="2300">
                <a:solidFill>
                  <a:srgbClr val="595959"/>
                </a:solidFill>
              </a:defRPr>
            </a:lvl4pPr>
            <a:lvl5pPr>
              <a:defRPr sz="2300">
                <a:solidFill>
                  <a:srgbClr val="595959"/>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48229"/>
            <a:ext cx="4038600" cy="4525963"/>
          </a:xfrm>
        </p:spPr>
        <p:txBody>
          <a:bodyPr/>
          <a:lstStyle>
            <a:lvl1pPr>
              <a:defRPr sz="2300">
                <a:solidFill>
                  <a:srgbClr val="595959"/>
                </a:solidFill>
              </a:defRPr>
            </a:lvl1pPr>
            <a:lvl2pPr>
              <a:defRPr sz="2300">
                <a:solidFill>
                  <a:srgbClr val="595959"/>
                </a:solidFill>
              </a:defRPr>
            </a:lvl2pPr>
            <a:lvl3pPr>
              <a:defRPr sz="2300">
                <a:solidFill>
                  <a:srgbClr val="595959"/>
                </a:solidFill>
              </a:defRPr>
            </a:lvl3pPr>
            <a:lvl4pPr>
              <a:defRPr sz="2300">
                <a:solidFill>
                  <a:srgbClr val="595959"/>
                </a:solidFill>
              </a:defRPr>
            </a:lvl4pPr>
            <a:lvl5pPr>
              <a:defRPr sz="2300">
                <a:solidFill>
                  <a:srgbClr val="595959"/>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15232"/>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854994"/>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215232"/>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854994"/>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300"/>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405267"/>
            <a:ext cx="8229600" cy="552676"/>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762000" y="1088572"/>
            <a:ext cx="7932057" cy="4717142"/>
          </a:xfrm>
          <a:prstGeom prst="rect">
            <a:avLst/>
          </a:prstGeom>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 name="Picture 4" descr="UFS_PPT-06.jpg"/>
          <p:cNvPicPr>
            <a:picLocks noChangeAspect="1"/>
          </p:cNvPicPr>
          <p:nvPr userDrawn="1"/>
        </p:nvPicPr>
        <p:blipFill>
          <a:blip r:embed="rId9"/>
          <a:stretch>
            <a:fillRect/>
          </a:stretch>
        </p:blipFill>
        <p:spPr>
          <a:xfrm>
            <a:off x="0" y="6122969"/>
            <a:ext cx="9144000" cy="73503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sldNum="0" hdr="0" ftr="0"/>
  <p:txStyles>
    <p:titleStyle>
      <a:lvl1pPr algn="l" defTabSz="457200" rtl="0" eaLnBrk="1" latinLnBrk="0" hangingPunct="1">
        <a:spcBef>
          <a:spcPct val="0"/>
        </a:spcBef>
        <a:buNone/>
        <a:defRPr sz="2500" kern="1200" cap="all">
          <a:solidFill>
            <a:schemeClr val="tx1">
              <a:lumMod val="65000"/>
              <a:lumOff val="35000"/>
            </a:schemeClr>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300" kern="1200">
          <a:solidFill>
            <a:srgbClr val="595959"/>
          </a:solidFill>
          <a:latin typeface="Arial"/>
          <a:ea typeface="+mn-ea"/>
          <a:cs typeface="Arial"/>
        </a:defRPr>
      </a:lvl1pPr>
      <a:lvl2pPr marL="742950" indent="-285750" algn="l" defTabSz="457200" rtl="0" eaLnBrk="1" latinLnBrk="0" hangingPunct="1">
        <a:spcBef>
          <a:spcPct val="20000"/>
        </a:spcBef>
        <a:buFont typeface="Arial"/>
        <a:buChar char="–"/>
        <a:defRPr sz="2300" kern="1200">
          <a:solidFill>
            <a:srgbClr val="595959"/>
          </a:solidFill>
          <a:latin typeface="Arial"/>
          <a:ea typeface="+mn-ea"/>
          <a:cs typeface="Arial"/>
        </a:defRPr>
      </a:lvl2pPr>
      <a:lvl3pPr marL="1143000" indent="-228600" algn="l" defTabSz="457200" rtl="0" eaLnBrk="1" latinLnBrk="0" hangingPunct="1">
        <a:spcBef>
          <a:spcPct val="20000"/>
        </a:spcBef>
        <a:buFont typeface="Arial"/>
        <a:buChar char="•"/>
        <a:defRPr sz="2300" kern="1200">
          <a:solidFill>
            <a:srgbClr val="595959"/>
          </a:solidFill>
          <a:latin typeface="Arial"/>
          <a:ea typeface="+mn-ea"/>
          <a:cs typeface="Arial"/>
        </a:defRPr>
      </a:lvl3pPr>
      <a:lvl4pPr marL="1600200" indent="-228600" algn="l" defTabSz="457200" rtl="0" eaLnBrk="1" latinLnBrk="0" hangingPunct="1">
        <a:spcBef>
          <a:spcPct val="20000"/>
        </a:spcBef>
        <a:buFont typeface="Arial"/>
        <a:buChar char="–"/>
        <a:defRPr sz="2300" kern="1200">
          <a:solidFill>
            <a:srgbClr val="595959"/>
          </a:solidFill>
          <a:latin typeface="Arial"/>
          <a:ea typeface="+mn-ea"/>
          <a:cs typeface="Arial"/>
        </a:defRPr>
      </a:lvl4pPr>
      <a:lvl5pPr marL="2057400" indent="-228600" algn="l" defTabSz="457200" rtl="0" eaLnBrk="1" latinLnBrk="0" hangingPunct="1">
        <a:spcBef>
          <a:spcPct val="20000"/>
        </a:spcBef>
        <a:buFont typeface="Arial"/>
        <a:buChar char="»"/>
        <a:defRPr sz="2300" kern="1200">
          <a:solidFill>
            <a:srgbClr val="595959"/>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11"/>
          <p:cNvSpPr>
            <a:spLocks noGrp="1"/>
          </p:cNvSpPr>
          <p:nvPr>
            <p:ph type="subTitle" idx="1"/>
          </p:nvPr>
        </p:nvSpPr>
        <p:spPr/>
        <p:txBody>
          <a:bodyPr/>
          <a:lstStyle/>
          <a:p>
            <a:r>
              <a:rPr lang="en-US" dirty="0"/>
              <a:t>Between Reformation and Restoration</a:t>
            </a:r>
          </a:p>
          <a:p>
            <a:r>
              <a:rPr lang="en-US" dirty="0"/>
              <a:t>BY</a:t>
            </a:r>
          </a:p>
          <a:p>
            <a:r>
              <a:rPr lang="en-US" dirty="0"/>
              <a:t>HUSSEIN SOLOMON</a:t>
            </a:r>
          </a:p>
        </p:txBody>
      </p:sp>
      <p:sp>
        <p:nvSpPr>
          <p:cNvPr id="4" name="Date Placeholder 3"/>
          <p:cNvSpPr>
            <a:spLocks noGrp="1"/>
          </p:cNvSpPr>
          <p:nvPr>
            <p:ph type="dt" sz="half" idx="10"/>
          </p:nvPr>
        </p:nvSpPr>
        <p:spPr/>
        <p:txBody>
          <a:bodyPr/>
          <a:lstStyle/>
          <a:p>
            <a:r>
              <a:rPr lang="en-US" dirty="0" smtClean="0">
                <a:solidFill>
                  <a:prstClr val="black"/>
                </a:solidFill>
              </a:rPr>
              <a:t>1 April 2019</a:t>
            </a:r>
            <a:endParaRPr lang="en-US" dirty="0">
              <a:solidFill>
                <a:prstClr val="black"/>
              </a:solidFill>
            </a:endParaRPr>
          </a:p>
        </p:txBody>
      </p:sp>
      <p:sp>
        <p:nvSpPr>
          <p:cNvPr id="5" name="Title 4"/>
          <p:cNvSpPr>
            <a:spLocks noGrp="1"/>
          </p:cNvSpPr>
          <p:nvPr>
            <p:ph type="ctrTitle"/>
          </p:nvPr>
        </p:nvSpPr>
        <p:spPr/>
        <p:txBody>
          <a:bodyPr>
            <a:normAutofit/>
          </a:bodyPr>
          <a:lstStyle/>
          <a:p>
            <a:r>
              <a:rPr lang="en-US" dirty="0"/>
              <a:t>Political </a:t>
            </a:r>
            <a:r>
              <a:rPr lang="en-US" dirty="0" err="1"/>
              <a:t>islam</a:t>
            </a:r>
            <a:r>
              <a:rPr lang="en-US" dirty="0"/>
              <a:t>: between </a:t>
            </a:r>
            <a:r>
              <a:rPr lang="en-US" dirty="0" err="1"/>
              <a:t>luther</a:t>
            </a:r>
            <a:r>
              <a:rPr lang="en-US" dirty="0"/>
              <a:t> and </a:t>
            </a:r>
            <a:r>
              <a:rPr lang="en-US" dirty="0" err="1"/>
              <a:t>lockE</a:t>
            </a:r>
            <a:r>
              <a:rPr lang="en-US" dirty="0"/>
              <a:t>:</a:t>
            </a:r>
          </a:p>
        </p:txBody>
      </p:sp>
    </p:spTree>
    <p:extLst>
      <p:ext uri="{BB962C8B-B14F-4D97-AF65-F5344CB8AC3E}">
        <p14:creationId xmlns:p14="http://schemas.microsoft.com/office/powerpoint/2010/main" val="933773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Islamists are wrong</a:t>
            </a:r>
            <a:endParaRPr lang="en-ZA" dirty="0"/>
          </a:p>
        </p:txBody>
      </p:sp>
      <p:sp>
        <p:nvSpPr>
          <p:cNvPr id="3" name="Content Placeholder 2"/>
          <p:cNvSpPr>
            <a:spLocks noGrp="1"/>
          </p:cNvSpPr>
          <p:nvPr>
            <p:ph idx="1"/>
          </p:nvPr>
        </p:nvSpPr>
        <p:spPr/>
        <p:txBody>
          <a:bodyPr>
            <a:normAutofit lnSpcReduction="10000"/>
          </a:bodyPr>
          <a:lstStyle/>
          <a:p>
            <a:r>
              <a:rPr lang="en-US" dirty="0"/>
              <a:t>Islamists then do not know Muslim history or the Qur’an and the Sunnah</a:t>
            </a:r>
          </a:p>
          <a:p>
            <a:r>
              <a:rPr lang="en-US" dirty="0"/>
              <a:t>Their notion of an anti-freedom Islamic theocracy is also rubbished if one considers that the Qur’an insists that the Prophet Muhammed has no political function but that he was simply a </a:t>
            </a:r>
            <a:r>
              <a:rPr lang="en-US" dirty="0" err="1"/>
              <a:t>nadhir</a:t>
            </a:r>
            <a:r>
              <a:rPr lang="en-US" dirty="0"/>
              <a:t> (warner) </a:t>
            </a:r>
          </a:p>
          <a:p>
            <a:r>
              <a:rPr lang="en-US" dirty="0"/>
              <a:t>The Islamist notion that one can enact legislation to create the perfect Muslims by imposing a particular form of dress, prohibiting alcohol, </a:t>
            </a:r>
            <a:r>
              <a:rPr lang="en-US" dirty="0" err="1"/>
              <a:t>etc</a:t>
            </a:r>
            <a:r>
              <a:rPr lang="en-US" dirty="0"/>
              <a:t> runs counter the Qur’anic verse 2: 256 which declares, “There shall be no coercion in religious affairs”. In addition it does not work. Ask Iran. There are 84,000 prostitutes on the streets of Tehran, there are 250 brothels in the Islamic Republic’s capital and 40% of female drug addicts in Iranian prisons have AIDS</a:t>
            </a:r>
          </a:p>
          <a:p>
            <a:endParaRPr lang="en-US"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Tunisia</a:t>
            </a:r>
          </a:p>
        </p:txBody>
      </p:sp>
      <p:sp>
        <p:nvSpPr>
          <p:cNvPr id="3" name="Content Placeholder 2"/>
          <p:cNvSpPr>
            <a:spLocks noGrp="1"/>
          </p:cNvSpPr>
          <p:nvPr>
            <p:ph idx="1"/>
          </p:nvPr>
        </p:nvSpPr>
        <p:spPr/>
        <p:txBody>
          <a:bodyPr>
            <a:normAutofit lnSpcReduction="10000"/>
          </a:bodyPr>
          <a:lstStyle/>
          <a:p>
            <a:r>
              <a:rPr lang="en-US" dirty="0"/>
              <a:t>Following overthrow of Ben Ali dictatorship, Muslim intellectuals and politicians used Qur’anic concepts of consensus, consultation and justice to argue that democracy will only be legitimate if speaks to the specificities of Tunisia’s histories and the needs of its citizens</a:t>
            </a:r>
          </a:p>
          <a:p>
            <a:r>
              <a:rPr lang="en-US" dirty="0"/>
              <a:t>Rashid </a:t>
            </a:r>
            <a:r>
              <a:rPr lang="en-US" dirty="0" err="1"/>
              <a:t>Ghannouchi</a:t>
            </a:r>
            <a:r>
              <a:rPr lang="en-US" dirty="0"/>
              <a:t>, leader of the Islamic </a:t>
            </a:r>
            <a:r>
              <a:rPr lang="en-US" dirty="0" err="1"/>
              <a:t>Ennahda</a:t>
            </a:r>
            <a:r>
              <a:rPr lang="en-US" dirty="0"/>
              <a:t> party categorically called for the emancipation of women given the historic specificity that for more than 60 years Tunisia had the Arab world’s most progressive and women-friendly family code</a:t>
            </a:r>
          </a:p>
          <a:p>
            <a:r>
              <a:rPr lang="en-US" dirty="0"/>
              <a:t>Whilst rejecting secularism, Tunisians embraced the concept of a </a:t>
            </a:r>
            <a:r>
              <a:rPr lang="en-US" dirty="0" err="1"/>
              <a:t>dawla</a:t>
            </a:r>
            <a:r>
              <a:rPr lang="en-US" dirty="0"/>
              <a:t> </a:t>
            </a:r>
            <a:r>
              <a:rPr lang="en-US" dirty="0" err="1"/>
              <a:t>madaniyah</a:t>
            </a:r>
            <a:r>
              <a:rPr lang="en-US" dirty="0"/>
              <a:t> (civil state) one which respects the twin tolerations </a:t>
            </a:r>
            <a:r>
              <a:rPr lang="en-US" dirty="0" err="1"/>
              <a:t>Stepan</a:t>
            </a:r>
            <a:r>
              <a:rPr lang="en-US" dirty="0"/>
              <a:t> and Linz refers to</a:t>
            </a:r>
          </a:p>
          <a:p>
            <a:endParaRPr lang="en-US" dirty="0"/>
          </a:p>
        </p:txBody>
      </p:sp>
    </p:spTree>
    <p:extLst>
      <p:ext uri="{BB962C8B-B14F-4D97-AF65-F5344CB8AC3E}">
        <p14:creationId xmlns:p14="http://schemas.microsoft.com/office/powerpoint/2010/main" val="3795929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Malaysia</a:t>
            </a:r>
          </a:p>
        </p:txBody>
      </p:sp>
      <p:sp>
        <p:nvSpPr>
          <p:cNvPr id="3" name="Content Placeholder 2"/>
          <p:cNvSpPr>
            <a:spLocks noGrp="1"/>
          </p:cNvSpPr>
          <p:nvPr>
            <p:ph idx="1"/>
          </p:nvPr>
        </p:nvSpPr>
        <p:spPr/>
        <p:txBody>
          <a:bodyPr>
            <a:normAutofit lnSpcReduction="10000"/>
          </a:bodyPr>
          <a:lstStyle/>
          <a:p>
            <a:r>
              <a:rPr lang="en-US" dirty="0"/>
              <a:t>Seeking to create a modern, democratic and inclusive state on Islamic </a:t>
            </a:r>
            <a:r>
              <a:rPr lang="en-US" dirty="0" err="1"/>
              <a:t>Hadhari</a:t>
            </a:r>
            <a:r>
              <a:rPr lang="en-US" dirty="0"/>
              <a:t> (civilizational Islam)</a:t>
            </a:r>
          </a:p>
          <a:p>
            <a:r>
              <a:rPr lang="en-US" dirty="0"/>
              <a:t>First principle </a:t>
            </a:r>
            <a:r>
              <a:rPr lang="en-US" dirty="0" err="1"/>
              <a:t>wasatiyyah</a:t>
            </a:r>
            <a:r>
              <a:rPr lang="en-US" dirty="0"/>
              <a:t> (moderation) based on Prophet’s life – shunned extremes.  Stemming from this, tolerance embraced, based on the Qur’anic injunction that “God gave each people a prophet speaking in its own language.</a:t>
            </a:r>
          </a:p>
          <a:p>
            <a:r>
              <a:rPr lang="en-US" dirty="0"/>
              <a:t>Second principle just and trustworthy government. Justice based on Quranic verse: “And let not the hatred of others make you swerve to wrong and depart from Justice. Be just: that is next to piety”. Trustworthiness extolled by the Qur’an and linked to saying of the Prophet: “And there is no faith in him who is not trustworthy”</a:t>
            </a:r>
            <a:endParaRPr lang="en-ZA" dirty="0"/>
          </a:p>
          <a:p>
            <a:endParaRPr lang="en-US" dirty="0"/>
          </a:p>
        </p:txBody>
      </p:sp>
    </p:spTree>
    <p:extLst>
      <p:ext uri="{BB962C8B-B14F-4D97-AF65-F5344CB8AC3E}">
        <p14:creationId xmlns:p14="http://schemas.microsoft.com/office/powerpoint/2010/main" val="3541098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Indonesia</a:t>
            </a:r>
            <a:endParaRPr lang="en-ZA" dirty="0"/>
          </a:p>
        </p:txBody>
      </p:sp>
      <p:sp>
        <p:nvSpPr>
          <p:cNvPr id="3" name="Content Placeholder 2"/>
          <p:cNvSpPr>
            <a:spLocks noGrp="1"/>
          </p:cNvSpPr>
          <p:nvPr>
            <p:ph idx="1"/>
          </p:nvPr>
        </p:nvSpPr>
        <p:spPr/>
        <p:txBody>
          <a:bodyPr>
            <a:normAutofit lnSpcReduction="10000"/>
          </a:bodyPr>
          <a:lstStyle/>
          <a:p>
            <a:r>
              <a:rPr lang="en-ZA" dirty="0" smtClean="0"/>
              <a:t>Thought of </a:t>
            </a:r>
            <a:r>
              <a:rPr lang="en-ZA" dirty="0" err="1" smtClean="0"/>
              <a:t>Nurcholish</a:t>
            </a:r>
            <a:r>
              <a:rPr lang="en-ZA" dirty="0" smtClean="0"/>
              <a:t> </a:t>
            </a:r>
            <a:r>
              <a:rPr lang="en-ZA" dirty="0" err="1" smtClean="0"/>
              <a:t>Madjid</a:t>
            </a:r>
            <a:r>
              <a:rPr lang="en-ZA" dirty="0" smtClean="0"/>
              <a:t> – very important</a:t>
            </a:r>
          </a:p>
          <a:p>
            <a:r>
              <a:rPr lang="en-ZA" dirty="0" smtClean="0"/>
              <a:t>Rejects the idea of an “Islamic state” – believing this would corrupt Islamic ideals in the pursuit of political intrigue</a:t>
            </a:r>
          </a:p>
          <a:p>
            <a:r>
              <a:rPr lang="en-ZA" dirty="0" smtClean="0"/>
              <a:t>Supports the idea of </a:t>
            </a:r>
            <a:r>
              <a:rPr lang="en-ZA" dirty="0" err="1" smtClean="0"/>
              <a:t>maslaha</a:t>
            </a:r>
            <a:r>
              <a:rPr lang="en-ZA" dirty="0" smtClean="0"/>
              <a:t> – common good – for all. Makes sense – despite Indonesia being 88% Muslim, 17 000 islands, 300 ethnic groups/cultures </a:t>
            </a:r>
            <a:r>
              <a:rPr lang="en-ZA" dirty="0" err="1" smtClean="0"/>
              <a:t>etc</a:t>
            </a:r>
            <a:endParaRPr lang="en-ZA" dirty="0" smtClean="0"/>
          </a:p>
          <a:p>
            <a:r>
              <a:rPr lang="en-ZA" dirty="0" smtClean="0"/>
              <a:t>Rejects Islamist position of creating an Islamist nirvana based on 7</a:t>
            </a:r>
            <a:r>
              <a:rPr lang="en-ZA" baseline="30000" dirty="0" smtClean="0"/>
              <a:t>th</a:t>
            </a:r>
            <a:r>
              <a:rPr lang="en-ZA" dirty="0" smtClean="0"/>
              <a:t> century Arabia – governance needs to be contextualized in specific circumstances – need to understand the spirit of the Qur’an as opposed literal text</a:t>
            </a:r>
          </a:p>
          <a:p>
            <a:r>
              <a:rPr lang="en-ZA" dirty="0" smtClean="0"/>
              <a:t>Rejects the Islamist position of sacralising everything pertaining to governance – need to </a:t>
            </a:r>
            <a:r>
              <a:rPr lang="en-ZA" dirty="0" err="1" smtClean="0"/>
              <a:t>termporalise</a:t>
            </a:r>
            <a:r>
              <a:rPr lang="en-ZA" dirty="0" smtClean="0"/>
              <a:t> &amp; demythologize aspects of governance </a:t>
            </a:r>
            <a:endParaRPr lang="en-ZA" dirty="0"/>
          </a:p>
        </p:txBody>
      </p:sp>
    </p:spTree>
    <p:extLst>
      <p:ext uri="{BB962C8B-B14F-4D97-AF65-F5344CB8AC3E}">
        <p14:creationId xmlns:p14="http://schemas.microsoft.com/office/powerpoint/2010/main" val="3934321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normAutofit/>
          </a:bodyPr>
          <a:lstStyle/>
          <a:p>
            <a:r>
              <a:rPr lang="en-US" dirty="0"/>
              <a:t>The dearth of democratic governance and concomitant stability is a reality throughout the Muslim world</a:t>
            </a:r>
          </a:p>
          <a:p>
            <a:r>
              <a:rPr lang="en-US" dirty="0"/>
              <a:t>Islamists demonstrate little grasp of Muslim history or Islam when they call for an essentially theocratic state</a:t>
            </a:r>
          </a:p>
          <a:p>
            <a:r>
              <a:rPr lang="en-US" dirty="0"/>
              <a:t>Calls for an Islamic Reformation is misplaced – analogy with Christian Reformation simply does not hold</a:t>
            </a:r>
          </a:p>
          <a:p>
            <a:r>
              <a:rPr lang="en-US" dirty="0"/>
              <a:t>In the </a:t>
            </a:r>
            <a:r>
              <a:rPr lang="en-US" dirty="0" err="1"/>
              <a:t>Lockean</a:t>
            </a:r>
            <a:r>
              <a:rPr lang="en-US" dirty="0"/>
              <a:t> tradition it is possible to have a country which is both Islamic and democratic. Work by </a:t>
            </a:r>
            <a:r>
              <a:rPr lang="en-US" dirty="0" err="1"/>
              <a:t>Stepan</a:t>
            </a:r>
            <a:r>
              <a:rPr lang="en-US" dirty="0"/>
              <a:t> and Linz also reinforce this</a:t>
            </a:r>
          </a:p>
          <a:p>
            <a:r>
              <a:rPr lang="en-US" dirty="0"/>
              <a:t>In the process, democracy is indigenized to a particular socio-cultural context </a:t>
            </a:r>
          </a:p>
        </p:txBody>
      </p:sp>
    </p:spTree>
    <p:extLst>
      <p:ext uri="{BB962C8B-B14F-4D97-AF65-F5344CB8AC3E}">
        <p14:creationId xmlns:p14="http://schemas.microsoft.com/office/powerpoint/2010/main" val="88500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Muslim Martin Luther and reformation</a:t>
            </a:r>
            <a:endParaRPr lang="en-ZA" dirty="0"/>
          </a:p>
        </p:txBody>
      </p:sp>
      <p:sp>
        <p:nvSpPr>
          <p:cNvPr id="3" name="Content Placeholder 2"/>
          <p:cNvSpPr>
            <a:spLocks noGrp="1"/>
          </p:cNvSpPr>
          <p:nvPr>
            <p:ph idx="1"/>
          </p:nvPr>
        </p:nvSpPr>
        <p:spPr/>
        <p:txBody>
          <a:bodyPr>
            <a:normAutofit lnSpcReduction="10000"/>
          </a:bodyPr>
          <a:lstStyle/>
          <a:p>
            <a:r>
              <a:rPr lang="en-US" dirty="0"/>
              <a:t>Muslim world lacks political freedom </a:t>
            </a:r>
            <a:r>
              <a:rPr lang="en-US" dirty="0" smtClean="0"/>
              <a:t>- as </a:t>
            </a:r>
            <a:r>
              <a:rPr lang="en-US" dirty="0"/>
              <a:t>a result escalating conflict</a:t>
            </a:r>
          </a:p>
          <a:p>
            <a:r>
              <a:rPr lang="en-US" dirty="0"/>
              <a:t>Islamist project to create a de facto political state as in Muslim Brotherhood in Egypt a </a:t>
            </a:r>
            <a:r>
              <a:rPr lang="en-US" dirty="0" smtClean="0"/>
              <a:t>failure, similar AKP in Turkey, Iran’s Ayatollahs, </a:t>
            </a:r>
            <a:r>
              <a:rPr lang="en-US" dirty="0" err="1" smtClean="0"/>
              <a:t>etc</a:t>
            </a:r>
            <a:endParaRPr lang="en-US" dirty="0"/>
          </a:p>
          <a:p>
            <a:r>
              <a:rPr lang="en-US" dirty="0"/>
              <a:t>Prompted some to call for Muslim Martin Luther to spark an Islamic Reformation and lead Islam towards a political system modelled on that of the West</a:t>
            </a:r>
          </a:p>
          <a:p>
            <a:r>
              <a:rPr lang="en-US" dirty="0"/>
              <a:t>Problematic – Luther challenged the monopoly of the Catholic Church over Christendom – in Islam no such monopoly exists – no equivalent of a Pope in Islam</a:t>
            </a:r>
          </a:p>
          <a:p>
            <a:r>
              <a:rPr lang="en-US" dirty="0"/>
              <a:t>Also there have been several reformations in Islam – some good (</a:t>
            </a:r>
            <a:r>
              <a:rPr lang="en-US" dirty="0" err="1"/>
              <a:t>Mu’tazilites</a:t>
            </a:r>
            <a:r>
              <a:rPr lang="en-US" dirty="0"/>
              <a:t>), others bad (Islamists)</a:t>
            </a:r>
          </a:p>
        </p:txBody>
      </p:sp>
    </p:spTree>
    <p:extLst>
      <p:ext uri="{BB962C8B-B14F-4D97-AF65-F5344CB8AC3E}">
        <p14:creationId xmlns:p14="http://schemas.microsoft.com/office/powerpoint/2010/main" val="297665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Islamic Reformation - not</a:t>
            </a:r>
          </a:p>
        </p:txBody>
      </p:sp>
      <p:sp>
        <p:nvSpPr>
          <p:cNvPr id="3" name="Content Placeholder 2"/>
          <p:cNvSpPr>
            <a:spLocks noGrp="1"/>
          </p:cNvSpPr>
          <p:nvPr>
            <p:ph idx="1"/>
          </p:nvPr>
        </p:nvSpPr>
        <p:spPr/>
        <p:txBody>
          <a:bodyPr>
            <a:normAutofit/>
          </a:bodyPr>
          <a:lstStyle/>
          <a:p>
            <a:pPr algn="just"/>
            <a:r>
              <a:rPr lang="en-US" dirty="0"/>
              <a:t>Ottoman Empire inadvertently provided support for Protestant reformation</a:t>
            </a:r>
          </a:p>
          <a:p>
            <a:pPr algn="just"/>
            <a:r>
              <a:rPr lang="en-US" dirty="0"/>
              <a:t>Early Protestant Reformists found their inspiration in the Muslim world, specifically that of Ottoman Empire – more religiously tolerant</a:t>
            </a:r>
          </a:p>
          <a:p>
            <a:pPr algn="just"/>
            <a:r>
              <a:rPr lang="en-US" dirty="0"/>
              <a:t>Martin Luther wrote about Protestants: “…who want the Turk to come and rule because they think our German people are wild and uncivilized”.</a:t>
            </a:r>
          </a:p>
          <a:p>
            <a:pPr algn="just"/>
            <a:r>
              <a:rPr lang="en-US" dirty="0"/>
              <a:t>Those calling for an Islamic Reformation argue that secularism – a clear separation of faith and state - is the way forward</a:t>
            </a:r>
          </a:p>
          <a:p>
            <a:pPr algn="just"/>
            <a:r>
              <a:rPr lang="en-US" dirty="0"/>
              <a:t>But, </a:t>
            </a:r>
            <a:r>
              <a:rPr lang="en-US" dirty="0" err="1"/>
              <a:t>Jurgen</a:t>
            </a:r>
            <a:r>
              <a:rPr lang="en-US" dirty="0"/>
              <a:t> </a:t>
            </a:r>
            <a:r>
              <a:rPr lang="en-US" dirty="0" err="1"/>
              <a:t>Habermas</a:t>
            </a:r>
            <a:r>
              <a:rPr lang="en-US" dirty="0"/>
              <a:t> has pointed out that ideas of freedom, democracy and human rights emanate from the `Judaic ethic of justice and the Christian ethic of love’</a:t>
            </a:r>
          </a:p>
          <a:p>
            <a:pPr algn="just"/>
            <a:endParaRPr lang="en-US" dirty="0"/>
          </a:p>
        </p:txBody>
      </p:sp>
    </p:spTree>
    <p:extLst>
      <p:ext uri="{BB962C8B-B14F-4D97-AF65-F5344CB8AC3E}">
        <p14:creationId xmlns:p14="http://schemas.microsoft.com/office/powerpoint/2010/main" val="3911019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problem with secularism</a:t>
            </a:r>
            <a:endParaRPr lang="en-ZA" dirty="0"/>
          </a:p>
        </p:txBody>
      </p:sp>
      <p:sp>
        <p:nvSpPr>
          <p:cNvPr id="3" name="Content Placeholder 2"/>
          <p:cNvSpPr>
            <a:spLocks noGrp="1"/>
          </p:cNvSpPr>
          <p:nvPr>
            <p:ph idx="1"/>
          </p:nvPr>
        </p:nvSpPr>
        <p:spPr/>
        <p:txBody>
          <a:bodyPr>
            <a:normAutofit/>
          </a:bodyPr>
          <a:lstStyle/>
          <a:p>
            <a:r>
              <a:rPr lang="en-US" dirty="0"/>
              <a:t>Barrack Obama: “Our law is a by definition a codification of morality, much of it grounded on the Judeo-Christian tradition</a:t>
            </a:r>
          </a:p>
          <a:p>
            <a:r>
              <a:rPr lang="en-US" dirty="0"/>
              <a:t>Research undertaken by Jonathan Fox proves that the so-called separation between religion and state hardly exists. Fox’s survey of 152 countries proved that a full separation of religion and state only exists in one country</a:t>
            </a:r>
          </a:p>
          <a:p>
            <a:r>
              <a:rPr lang="en-US" dirty="0"/>
              <a:t>Surveys also demonstrate that the majority of Muslims reject secularism equating it with atheism and Westernization</a:t>
            </a:r>
          </a:p>
          <a:p>
            <a:r>
              <a:rPr lang="en-US" dirty="0"/>
              <a:t>Secularism also equated with being anti-Islam (France – </a:t>
            </a:r>
            <a:r>
              <a:rPr lang="en-US" dirty="0" err="1"/>
              <a:t>hejab</a:t>
            </a:r>
            <a:r>
              <a:rPr lang="en-US" dirty="0"/>
              <a:t> -2004)</a:t>
            </a:r>
          </a:p>
          <a:p>
            <a:r>
              <a:rPr lang="en-US" dirty="0"/>
              <a:t>Secularism also enforced by Baathists, Ataturk, Reza Pahlavi in Iran</a:t>
            </a:r>
          </a:p>
          <a:p>
            <a:r>
              <a:rPr lang="en-US" dirty="0"/>
              <a:t>At same time, surveys show Muslims want to live in a democracy</a:t>
            </a:r>
          </a:p>
        </p:txBody>
      </p:sp>
    </p:spTree>
    <p:extLst>
      <p:ext uri="{BB962C8B-B14F-4D97-AF65-F5344CB8AC3E}">
        <p14:creationId xmlns:p14="http://schemas.microsoft.com/office/powerpoint/2010/main" val="209705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John </a:t>
            </a:r>
            <a:r>
              <a:rPr lang="en-US" dirty="0" err="1"/>
              <a:t>locke</a:t>
            </a:r>
            <a:r>
              <a:rPr lang="en-US" dirty="0"/>
              <a:t> and an Islamic restoration </a:t>
            </a:r>
            <a:endParaRPr lang="en-ZA" dirty="0"/>
          </a:p>
        </p:txBody>
      </p:sp>
      <p:sp>
        <p:nvSpPr>
          <p:cNvPr id="3" name="Content Placeholder 2"/>
          <p:cNvSpPr>
            <a:spLocks noGrp="1"/>
          </p:cNvSpPr>
          <p:nvPr>
            <p:ph idx="1"/>
          </p:nvPr>
        </p:nvSpPr>
        <p:spPr/>
        <p:txBody>
          <a:bodyPr>
            <a:normAutofit lnSpcReduction="10000"/>
          </a:bodyPr>
          <a:lstStyle/>
          <a:p>
            <a:pPr algn="just"/>
            <a:r>
              <a:rPr lang="en-US" dirty="0"/>
              <a:t>Is an Islamic democracy possible?</a:t>
            </a:r>
          </a:p>
          <a:p>
            <a:pPr algn="just"/>
            <a:r>
              <a:rPr lang="en-US" dirty="0"/>
              <a:t>It is if one take one’s queue from John Locke who combined human reason and scripture to advance an argument for popular sovereignty and human rights</a:t>
            </a:r>
          </a:p>
          <a:p>
            <a:pPr algn="just"/>
            <a:r>
              <a:rPr lang="en-US" dirty="0"/>
              <a:t>Alfred </a:t>
            </a:r>
            <a:r>
              <a:rPr lang="en-US" dirty="0" err="1"/>
              <a:t>Stepan</a:t>
            </a:r>
            <a:r>
              <a:rPr lang="en-US" dirty="0"/>
              <a:t> and Juan Linz: “What was needed for both democracy and religion to flourish? The answer was a significant institutional differentiation between religion and state. This situation of differentiation </a:t>
            </a:r>
            <a:r>
              <a:rPr lang="en-US" dirty="0" err="1"/>
              <a:t>Stepan</a:t>
            </a:r>
            <a:r>
              <a:rPr lang="en-US" dirty="0"/>
              <a:t> summed </a:t>
            </a:r>
            <a:r>
              <a:rPr lang="en-US" dirty="0" smtClean="0"/>
              <a:t>as </a:t>
            </a:r>
            <a:r>
              <a:rPr lang="en-US" dirty="0"/>
              <a:t>the “twin tolerations”. In a country that lives by the twin tolerations, religious authorities do not control democratic officials who are acting constitutionally, while democratic officials do not control religion so long as religious actors respect other citizens’ rights”.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Islamic democracy?</a:t>
            </a:r>
            <a:endParaRPr lang="en-ZA" dirty="0"/>
          </a:p>
        </p:txBody>
      </p:sp>
      <p:sp>
        <p:nvSpPr>
          <p:cNvPr id="3" name="Content Placeholder 2"/>
          <p:cNvSpPr>
            <a:spLocks noGrp="1"/>
          </p:cNvSpPr>
          <p:nvPr>
            <p:ph idx="1"/>
          </p:nvPr>
        </p:nvSpPr>
        <p:spPr/>
        <p:txBody>
          <a:bodyPr>
            <a:normAutofit lnSpcReduction="10000"/>
          </a:bodyPr>
          <a:lstStyle/>
          <a:p>
            <a:r>
              <a:rPr lang="en-US" dirty="0" err="1"/>
              <a:t>Lockean</a:t>
            </a:r>
            <a:r>
              <a:rPr lang="en-US" dirty="0"/>
              <a:t> position not alien to Muslim tradition</a:t>
            </a:r>
          </a:p>
          <a:p>
            <a:r>
              <a:rPr lang="en-US" dirty="0"/>
              <a:t>Democratic imperative within the faith can be traced to its origins</a:t>
            </a:r>
          </a:p>
          <a:p>
            <a:r>
              <a:rPr lang="en-US" dirty="0"/>
              <a:t>Islamic concepts  such as al-</a:t>
            </a:r>
            <a:r>
              <a:rPr lang="en-US" dirty="0" err="1"/>
              <a:t>hurriyah</a:t>
            </a:r>
            <a:r>
              <a:rPr lang="en-US" dirty="0"/>
              <a:t> (freedom), al-</a:t>
            </a:r>
            <a:r>
              <a:rPr lang="en-US" dirty="0" err="1"/>
              <a:t>musawat</a:t>
            </a:r>
            <a:r>
              <a:rPr lang="en-US" dirty="0"/>
              <a:t> (equality), al-</a:t>
            </a:r>
            <a:r>
              <a:rPr lang="en-US" dirty="0" err="1"/>
              <a:t>adl</a:t>
            </a:r>
            <a:r>
              <a:rPr lang="en-US" dirty="0"/>
              <a:t> (justice), and </a:t>
            </a:r>
            <a:r>
              <a:rPr lang="en-US" dirty="0" err="1"/>
              <a:t>shura</a:t>
            </a:r>
            <a:r>
              <a:rPr lang="en-US" dirty="0"/>
              <a:t> (consultation) all norms to be found in a democracy</a:t>
            </a:r>
          </a:p>
          <a:p>
            <a:r>
              <a:rPr lang="en-US" dirty="0"/>
              <a:t>Rashidun were non-hereditary and elected by majority vote</a:t>
            </a:r>
          </a:p>
          <a:p>
            <a:r>
              <a:rPr lang="en-US" dirty="0"/>
              <a:t>Their powers were circumscribed by both the Qur’an which deplored arbitrary rule and by pre-Islamic Arab tradition which held that the chief or sheikh ruled by the consent of his people</a:t>
            </a:r>
          </a:p>
          <a:p>
            <a:r>
              <a:rPr lang="en-US" dirty="0"/>
              <a:t>Also an Islamic tradition of ijtihad which provided for believers to examine their faith in the light of reason and fluctuating circumstances – right given to all Muslims, Qur’an does not recognize a formal clergy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to do with sharia?</a:t>
            </a:r>
            <a:endParaRPr lang="en-ZA" dirty="0"/>
          </a:p>
        </p:txBody>
      </p:sp>
      <p:sp>
        <p:nvSpPr>
          <p:cNvPr id="3" name="Content Placeholder 2"/>
          <p:cNvSpPr>
            <a:spLocks noGrp="1"/>
          </p:cNvSpPr>
          <p:nvPr>
            <p:ph idx="1"/>
          </p:nvPr>
        </p:nvSpPr>
        <p:spPr/>
        <p:txBody>
          <a:bodyPr>
            <a:normAutofit fontScale="92500"/>
          </a:bodyPr>
          <a:lstStyle/>
          <a:p>
            <a:r>
              <a:rPr lang="en-US" dirty="0"/>
              <a:t>Sharia is regarded as problematic given its hostility to gays, alcohol, gambling, prostitution, etc.</a:t>
            </a:r>
          </a:p>
          <a:p>
            <a:r>
              <a:rPr lang="en-US" dirty="0"/>
              <a:t>However it is not one but actually two independently operating systems</a:t>
            </a:r>
          </a:p>
          <a:p>
            <a:r>
              <a:rPr lang="en-US" dirty="0"/>
              <a:t>The first set of laws is SIYASA and is made by rulers, whose only duty is to increase the common good whilst FIQH is made by competing religious </a:t>
            </a:r>
            <a:r>
              <a:rPr lang="en-US" dirty="0" smtClean="0"/>
              <a:t>schools</a:t>
            </a:r>
            <a:endParaRPr lang="en-US" dirty="0"/>
          </a:p>
          <a:p>
            <a:r>
              <a:rPr lang="en-US" dirty="0"/>
              <a:t>SIYASA laws included things like taxes, regulation of markets and public safety and was not informed by scripture but by the public good (MASLAHA AMMA)</a:t>
            </a:r>
          </a:p>
          <a:p>
            <a:r>
              <a:rPr lang="en-US" dirty="0"/>
              <a:t>On the basis of this two Muslim scholars at George Washington University (</a:t>
            </a:r>
            <a:r>
              <a:rPr lang="en-US" dirty="0" err="1"/>
              <a:t>Rehman</a:t>
            </a:r>
            <a:r>
              <a:rPr lang="en-US" dirty="0"/>
              <a:t> and </a:t>
            </a:r>
            <a:r>
              <a:rPr lang="en-US" dirty="0" err="1"/>
              <a:t>Hossein</a:t>
            </a:r>
            <a:r>
              <a:rPr lang="en-US" dirty="0"/>
              <a:t>) in the US came out with an </a:t>
            </a:r>
            <a:r>
              <a:rPr lang="en-US" dirty="0" err="1"/>
              <a:t>Islamicity</a:t>
            </a:r>
            <a:r>
              <a:rPr lang="en-US" dirty="0"/>
              <a:t> Index – based on 113 </a:t>
            </a:r>
            <a:r>
              <a:rPr lang="en-US" dirty="0" err="1"/>
              <a:t>Quranic</a:t>
            </a:r>
            <a:r>
              <a:rPr lang="en-US" dirty="0"/>
              <a:t> injunctions of the public good and correlating it with freely available data: Freedom House, AI, HRW, IMF, World Bank data</a:t>
            </a:r>
          </a:p>
          <a:p>
            <a:pPr marL="0" indent="0">
              <a:buNone/>
            </a:pPr>
            <a:endParaRPr lang="en-ZA" dirty="0"/>
          </a:p>
        </p:txBody>
      </p:sp>
    </p:spTree>
    <p:extLst>
      <p:ext uri="{BB962C8B-B14F-4D97-AF65-F5344CB8AC3E}">
        <p14:creationId xmlns:p14="http://schemas.microsoft.com/office/powerpoint/2010/main" val="3028218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sharia</a:t>
            </a:r>
            <a:endParaRPr lang="en-ZA" dirty="0"/>
          </a:p>
        </p:txBody>
      </p:sp>
      <p:sp>
        <p:nvSpPr>
          <p:cNvPr id="3" name="Content Placeholder 2"/>
          <p:cNvSpPr>
            <a:spLocks noGrp="1"/>
          </p:cNvSpPr>
          <p:nvPr>
            <p:ph idx="1"/>
          </p:nvPr>
        </p:nvSpPr>
        <p:spPr/>
        <p:txBody>
          <a:bodyPr>
            <a:normAutofit fontScale="92500" lnSpcReduction="10000"/>
          </a:bodyPr>
          <a:lstStyle/>
          <a:p>
            <a:r>
              <a:rPr lang="en-US" dirty="0"/>
              <a:t>According to this the most Islamic countries in the world are: Ireland, Denmark, Luxembourg, Sweden, United Kingdom, New Zealand, Singapore, Finland and Norway </a:t>
            </a:r>
            <a:r>
              <a:rPr lang="en-US" dirty="0" smtClean="0"/>
              <a:t>(that </a:t>
            </a:r>
            <a:r>
              <a:rPr lang="en-US" dirty="0"/>
              <a:t>these governments acted in the best interests </a:t>
            </a:r>
            <a:r>
              <a:rPr lang="en-US" dirty="0" smtClean="0"/>
              <a:t>(public good of </a:t>
            </a:r>
            <a:r>
              <a:rPr lang="en-US" dirty="0"/>
              <a:t>their citizens) TOP 10</a:t>
            </a:r>
          </a:p>
          <a:p>
            <a:r>
              <a:rPr lang="en-US" dirty="0"/>
              <a:t>By contrast Muslim countries scored badly on the index (Saudi Arabia 91, Indonesia 104, Qatar 112, Morocco 120, Egypt 129, Algeria 131, Iran 139, Bangladesh 141, Pakistan 145, Sudan 190)</a:t>
            </a:r>
          </a:p>
          <a:p>
            <a:r>
              <a:rPr lang="en-US" dirty="0"/>
              <a:t>A lot of what one perceives as tensions between Islam and democracy is as a result of a lack of understanding regarding the complexity of these issues</a:t>
            </a:r>
          </a:p>
          <a:p>
            <a:r>
              <a:rPr lang="en-US" dirty="0"/>
              <a:t>At </a:t>
            </a:r>
            <a:r>
              <a:rPr lang="en-US" dirty="0" err="1"/>
              <a:t>madrassahs</a:t>
            </a:r>
            <a:r>
              <a:rPr lang="en-US" dirty="0"/>
              <a:t> there is rote learning without any nuance or critical scholarship introduced by poorly trained </a:t>
            </a:r>
            <a:r>
              <a:rPr lang="en-US" dirty="0" err="1"/>
              <a:t>ustads</a:t>
            </a:r>
            <a:r>
              <a:rPr lang="en-US" dirty="0"/>
              <a:t> (teachers)</a:t>
            </a:r>
          </a:p>
          <a:p>
            <a:r>
              <a:rPr lang="en-US" dirty="0"/>
              <a:t>Bottom line: it is possible to be both Muslim and liberal democrat</a:t>
            </a:r>
          </a:p>
          <a:p>
            <a:pPr marL="0" indent="0">
              <a:buNone/>
            </a:pPr>
            <a:endParaRPr lang="en-ZA" dirty="0"/>
          </a:p>
        </p:txBody>
      </p:sp>
    </p:spTree>
    <p:extLst>
      <p:ext uri="{BB962C8B-B14F-4D97-AF65-F5344CB8AC3E}">
        <p14:creationId xmlns:p14="http://schemas.microsoft.com/office/powerpoint/2010/main" val="2167096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Reimagining an </a:t>
            </a:r>
            <a:r>
              <a:rPr lang="en-US" dirty="0" err="1"/>
              <a:t>islamic</a:t>
            </a:r>
            <a:r>
              <a:rPr lang="en-US" dirty="0"/>
              <a:t> polity</a:t>
            </a:r>
            <a:endParaRPr lang="en-ZA" dirty="0"/>
          </a:p>
        </p:txBody>
      </p:sp>
      <p:sp>
        <p:nvSpPr>
          <p:cNvPr id="3" name="Content Placeholder 2"/>
          <p:cNvSpPr>
            <a:spLocks noGrp="1"/>
          </p:cNvSpPr>
          <p:nvPr>
            <p:ph idx="1"/>
          </p:nvPr>
        </p:nvSpPr>
        <p:spPr/>
        <p:txBody>
          <a:bodyPr>
            <a:normAutofit lnSpcReduction="10000"/>
          </a:bodyPr>
          <a:lstStyle/>
          <a:p>
            <a:r>
              <a:rPr lang="en-US" dirty="0"/>
              <a:t>Using the Islamic tradition of ijtihad Muslims, like Locke, could embrace Islamic norms and reinterpret them in a way that can advance democratic governance</a:t>
            </a:r>
          </a:p>
          <a:p>
            <a:r>
              <a:rPr lang="en-US" dirty="0"/>
              <a:t>Here, Muslims have been given a blank </a:t>
            </a:r>
            <a:r>
              <a:rPr lang="en-US" dirty="0" err="1"/>
              <a:t>cheque</a:t>
            </a:r>
            <a:r>
              <a:rPr lang="en-US" dirty="0"/>
              <a:t> because the Qur’an does not say anything about the formation of an Islamic state, or about the necessity and obligations on the part of Muslims to establish a </a:t>
            </a:r>
            <a:r>
              <a:rPr lang="en-US" dirty="0" err="1"/>
              <a:t>Shar’ia</a:t>
            </a:r>
            <a:r>
              <a:rPr lang="en-US" dirty="0"/>
              <a:t> or Islamic state</a:t>
            </a:r>
          </a:p>
          <a:p>
            <a:r>
              <a:rPr lang="en-US" dirty="0"/>
              <a:t>Even talk of a caliphate is problematic since the caliphate is not only neglected by the Qur’an , which never so much as evoked it, but also by the Sunna which does not mention it at all</a:t>
            </a:r>
          </a:p>
          <a:p>
            <a:r>
              <a:rPr lang="en-US" dirty="0"/>
              <a:t>No Muslim-majority democracy has made </a:t>
            </a:r>
            <a:r>
              <a:rPr lang="en-US" dirty="0" err="1"/>
              <a:t>shar’ia</a:t>
            </a:r>
            <a:r>
              <a:rPr lang="en-US" dirty="0"/>
              <a:t> its legal code</a:t>
            </a:r>
            <a:endParaRPr lang="en-ZA" dirty="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86E459738D6E34EBB64C468AB9A54CC" ma:contentTypeVersion="2" ma:contentTypeDescription="Create a new document." ma:contentTypeScope="" ma:versionID="d4e4dc79369168fa5f28832af447a005">
  <xsd:schema xmlns:xsd="http://www.w3.org/2001/XMLSchema" xmlns:xs="http://www.w3.org/2001/XMLSchema" xmlns:p="http://schemas.microsoft.com/office/2006/metadata/properties" xmlns:ns1="http://schemas.microsoft.com/sharepoint/v3" xmlns:ns2="8df8337c-4e81-442e-97da-cf869c9a6eb5" targetNamespace="http://schemas.microsoft.com/office/2006/metadata/properties" ma:root="true" ma:fieldsID="8231825a134e398df0aaa5c3f811a535" ns1:_="" ns2:_="">
    <xsd:import namespace="http://schemas.microsoft.com/sharepoint/v3"/>
    <xsd:import namespace="8df8337c-4e81-442e-97da-cf869c9a6eb5"/>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df8337c-4e81-442e-97da-cf869c9a6eb5"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8287CE75-E2BD-4AD3-BCED-F5A6A0BB23AF}"/>
</file>

<file path=customXml/itemProps2.xml><?xml version="1.0" encoding="utf-8"?>
<ds:datastoreItem xmlns:ds="http://schemas.openxmlformats.org/officeDocument/2006/customXml" ds:itemID="{01335B2A-8EB1-49EB-B848-AF31FDCEC4E4}"/>
</file>

<file path=customXml/itemProps3.xml><?xml version="1.0" encoding="utf-8"?>
<ds:datastoreItem xmlns:ds="http://schemas.openxmlformats.org/officeDocument/2006/customXml" ds:itemID="{B8622626-781B-41CA-B47D-E1023EF54395}"/>
</file>

<file path=docProps/app.xml><?xml version="1.0" encoding="utf-8"?>
<Properties xmlns="http://schemas.openxmlformats.org/officeDocument/2006/extended-properties" xmlns:vt="http://schemas.openxmlformats.org/officeDocument/2006/docPropsVTypes">
  <TotalTime>3211</TotalTime>
  <Words>1596</Words>
  <Application>Microsoft Office PowerPoint</Application>
  <PresentationFormat>On-screen Show (4:3)</PresentationFormat>
  <Paragraphs>76</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Arial Bold</vt:lpstr>
      <vt:lpstr>Calibri</vt:lpstr>
      <vt:lpstr>Office Theme</vt:lpstr>
      <vt:lpstr>Political islam: between luther and lockE:</vt:lpstr>
      <vt:lpstr>Muslim Martin Luther and reformation</vt:lpstr>
      <vt:lpstr>Islamic Reformation - not</vt:lpstr>
      <vt:lpstr>The problem with secularism</vt:lpstr>
      <vt:lpstr>John locke and an Islamic restoration </vt:lpstr>
      <vt:lpstr>Islamic democracy?</vt:lpstr>
      <vt:lpstr>What to do with sharia?</vt:lpstr>
      <vt:lpstr>sharia</vt:lpstr>
      <vt:lpstr>Reimagining an islamic polity</vt:lpstr>
      <vt:lpstr>Islamists are wrong</vt:lpstr>
      <vt:lpstr>Tunisia</vt:lpstr>
      <vt:lpstr>Malaysia</vt:lpstr>
      <vt:lpstr>Indonesia</vt:lpstr>
      <vt:lpstr>Conclusion</vt:lpstr>
    </vt:vector>
  </TitlesOfParts>
  <Company>BLG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Jonathan</dc:creator>
  <cp:lastModifiedBy>Vrey, F, Prof &lt;fvrey@sun.ac.za&gt;</cp:lastModifiedBy>
  <cp:revision>242</cp:revision>
  <cp:lastPrinted>2018-06-25T09:24:59Z</cp:lastPrinted>
  <dcterms:created xsi:type="dcterms:W3CDTF">2011-02-02T14:46:32Z</dcterms:created>
  <dcterms:modified xsi:type="dcterms:W3CDTF">2019-04-03T19:39:38Z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0x010100386E459738D6E34EBB64C468AB9A54CC</vt:lpwstr>
  </property>
</Properties>
</file>